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6" r:id="rId3"/>
    <p:sldId id="272" r:id="rId4"/>
    <p:sldId id="273" r:id="rId5"/>
    <p:sldId id="282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01" autoAdjust="0"/>
  </p:normalViewPr>
  <p:slideViewPr>
    <p:cSldViewPr snapToGrid="0" showGuides="1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ank-you-signage-207216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CRA Board Training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Cannot Do as a CRA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17" y="2116567"/>
            <a:ext cx="5582064" cy="518457"/>
          </a:xfrm>
        </p:spPr>
        <p:txBody>
          <a:bodyPr/>
          <a:lstStyle/>
          <a:p>
            <a:r>
              <a:rPr lang="en-US" dirty="0"/>
              <a:t>F.S. 163.370(3) asserts as a CRA, we cannot: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417" y="2207689"/>
            <a:ext cx="11520486" cy="43899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eminent domain as a function of redevelopment</a:t>
            </a:r>
          </a:p>
          <a:p>
            <a:r>
              <a:rPr lang="en-US" dirty="0"/>
              <a:t>Build public buildings, except for:</a:t>
            </a:r>
          </a:p>
          <a:p>
            <a:pPr lvl="1"/>
            <a:r>
              <a:rPr lang="en-US" dirty="0"/>
              <a:t>Police Departments as part of the CRA Plan’s Community Policing Innovation (mentioned on previous slide)</a:t>
            </a:r>
          </a:p>
          <a:p>
            <a:pPr lvl="1"/>
            <a:r>
              <a:rPr lang="en-US" dirty="0"/>
              <a:t>Public Buildings agreed upon by each taxing authority, i.e., Florida Department of Revenue, Highlands County Tax Collector, etc.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Install, construct, reconstruct, repair or alter any publicly owned improvement projects currently on the governing body’s CIP. There must be a 3-year waiting period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Offset general government expenses unrelated to the planning and carrying out of the CRA plan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13105B06-C8EF-26FB-8371-9506399BCEA4}"/>
              </a:ext>
            </a:extLst>
          </p:cNvPr>
          <p:cNvSpPr txBox="1">
            <a:spLocks/>
          </p:cNvSpPr>
          <p:nvPr/>
        </p:nvSpPr>
        <p:spPr>
          <a:xfrm>
            <a:off x="-373660" y="3429000"/>
            <a:ext cx="10439400" cy="1175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Items of Note…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1D8D7-F1AF-509B-69B0-57111C55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75" y="0"/>
            <a:ext cx="4462836" cy="31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and Rules of Thumb Worth Noting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672" y="2251037"/>
            <a:ext cx="10951031" cy="4606963"/>
          </a:xfrm>
        </p:spPr>
        <p:txBody>
          <a:bodyPr>
            <a:normAutofit/>
          </a:bodyPr>
          <a:lstStyle/>
          <a:p>
            <a:r>
              <a:rPr lang="en-US" dirty="0"/>
              <a:t>F.S. 163.387(1-A) Explains Tax Increment Finance (TIF) which are used to calculate Increment Revenue</a:t>
            </a:r>
          </a:p>
          <a:p>
            <a:r>
              <a:rPr lang="en-US" dirty="0"/>
              <a:t>F.S. 163.370 (2) Explains how CRAs spend TIF dollars to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Administrative and overhead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Redevelopment Planning, surveys, &amp; financial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Acquisition of real property in the CRA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Clearance/preparation &amp; relocation of occupants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Repayment of borrowed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expenses related to bonds and other indebtedness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Development of low to moderate income housing</a:t>
            </a:r>
          </a:p>
        </p:txBody>
      </p:sp>
    </p:spTree>
    <p:extLst>
      <p:ext uri="{BB962C8B-B14F-4D97-AF65-F5344CB8AC3E}">
        <p14:creationId xmlns:p14="http://schemas.microsoft.com/office/powerpoint/2010/main" val="259230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and Rules of Thumb Worth Noting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672" y="2251037"/>
            <a:ext cx="10951031" cy="4606963"/>
          </a:xfrm>
        </p:spPr>
        <p:txBody>
          <a:bodyPr>
            <a:normAutofit/>
          </a:bodyPr>
          <a:lstStyle/>
          <a:p>
            <a:r>
              <a:rPr lang="en-US" dirty="0"/>
              <a:t>F.S. 163.370 (2), continued: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Capital expenditures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Promotion and marketing as a means of the dissemination of CRA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Incentives and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Land 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sharing/allocation for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Sometimes, maintenance and repairs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9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and Rules of Thumb, Worth Noting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484" y="2181119"/>
            <a:ext cx="10951031" cy="4606963"/>
          </a:xfrm>
        </p:spPr>
        <p:txBody>
          <a:bodyPr>
            <a:normAutofit/>
          </a:bodyPr>
          <a:lstStyle/>
          <a:p>
            <a:r>
              <a:rPr lang="en-US" dirty="0"/>
              <a:t>Chapter 189 provides detailed district information, including: posting and reporting requirements, CRA budget adoption, and filing fees</a:t>
            </a:r>
          </a:p>
          <a:p>
            <a:r>
              <a:rPr lang="en-US" dirty="0"/>
              <a:t>Chapter 218 provides information on the CRA Annual financial reports and requirements</a:t>
            </a:r>
          </a:p>
          <a:p>
            <a:r>
              <a:rPr lang="en-US" dirty="0"/>
              <a:t>Chapter 163 Part III, provides additional information on advertising requirements  for the CRA local annual report</a:t>
            </a:r>
          </a:p>
          <a:p>
            <a:r>
              <a:rPr lang="en-US" dirty="0"/>
              <a:t>F.S. 163.3340(8) provides definitions for Blight</a:t>
            </a:r>
          </a:p>
          <a:p>
            <a:r>
              <a:rPr lang="en-US" dirty="0"/>
              <a:t>F.S. 163.370(2) provides information concerning Administrative Costs</a:t>
            </a:r>
          </a:p>
          <a:p>
            <a:r>
              <a:rPr lang="en-US" dirty="0"/>
              <a:t>F.S. 163.387(b) provides information about Interlocal Agreements</a:t>
            </a:r>
          </a:p>
          <a:p>
            <a:r>
              <a:rPr lang="en-US" dirty="0"/>
              <a:t>Attorney General Opinions of Note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Market/direct funding events, AG-2010-40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Funding non-profits- AG-2010-40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and Rules of Thumb, Worth Noting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2333519"/>
            <a:ext cx="10951031" cy="4606963"/>
          </a:xfrm>
        </p:spPr>
        <p:txBody>
          <a:bodyPr>
            <a:normAutofit/>
          </a:bodyPr>
          <a:lstStyle/>
          <a:p>
            <a:r>
              <a:rPr lang="en-US" dirty="0"/>
              <a:t>Rules of Thumb: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ANYTHING done as a part of the CRA, must be in the CRA plan. Otherwise, you cannot do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Let your experts be experts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There is no value engineering with CRAs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 not confuse CRAs with Community Reinvestment Act Funds. It is not the same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 not cross your money streams. Each CRA District’s funds are meant for that specific district. They are never to be comingled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5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the Opportunity!</a:t>
            </a:r>
          </a:p>
        </p:txBody>
      </p:sp>
    </p:spTree>
    <p:extLst>
      <p:ext uri="{BB962C8B-B14F-4D97-AF65-F5344CB8AC3E}">
        <p14:creationId xmlns:p14="http://schemas.microsoft.com/office/powerpoint/2010/main" val="306918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Presenter: Dr. Jeff Burton FRA-RA, MPA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of Tampa Urban Core Redevelopment Agencies</a:t>
            </a:r>
          </a:p>
          <a:p>
            <a:r>
              <a:rPr lang="en-US" dirty="0"/>
              <a:t>University of South Florida, Training Faculty</a:t>
            </a:r>
          </a:p>
          <a:p>
            <a:r>
              <a:rPr lang="en-US" dirty="0"/>
              <a:t>Former President, Florida Redevelopment Association (FRA)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708236"/>
            <a:ext cx="10439400" cy="1175444"/>
          </a:xfrm>
        </p:spPr>
        <p:txBody>
          <a:bodyPr>
            <a:normAutofit fontScale="90000"/>
          </a:bodyPr>
          <a:lstStyle/>
          <a:p>
            <a:r>
              <a:rPr lang="en-US" dirty="0"/>
              <a:t>Florida Statute 163.335 (1)</a:t>
            </a:r>
            <a:br>
              <a:rPr lang="en-US" dirty="0"/>
            </a:br>
            <a:r>
              <a:rPr lang="en-US" dirty="0"/>
              <a:t>Identifying Areas for </a:t>
            </a:r>
            <a:br>
              <a:rPr lang="en-US" dirty="0"/>
            </a:br>
            <a:r>
              <a:rPr lang="en-US" dirty="0"/>
              <a:t>Redevelopment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7FDDE4-CF52-7B17-C436-C4921ED60A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467" b="25467"/>
          <a:stretch>
            <a:fillRect/>
          </a:stretch>
        </p:blipFill>
        <p:spPr>
          <a:xfrm>
            <a:off x="245641" y="293906"/>
            <a:ext cx="11520488" cy="3716032"/>
          </a:xfrm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Slum and Blight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17" y="2116567"/>
            <a:ext cx="5582064" cy="518457"/>
          </a:xfrm>
        </p:spPr>
        <p:txBody>
          <a:bodyPr/>
          <a:lstStyle/>
          <a:p>
            <a:r>
              <a:rPr lang="en-US" dirty="0"/>
              <a:t>F.S. 163.335(1) Defines Slum and Blight areas as: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417" y="2192018"/>
            <a:ext cx="11520486" cy="438996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Areas which injure resident’s public health, safety, morals and welfare.</a:t>
            </a:r>
          </a:p>
          <a:p>
            <a:r>
              <a:rPr lang="en-US" dirty="0"/>
              <a:t>Areas that spread disease and crime. CRA areas tend to have more crime because of a lack of employment opportunities and slum lords.</a:t>
            </a:r>
          </a:p>
          <a:p>
            <a:r>
              <a:rPr lang="en-US" dirty="0"/>
              <a:t>Areas that create economic and social liabilities by imposing an onerous burden (how?):</a:t>
            </a:r>
          </a:p>
          <a:p>
            <a:pPr lvl="1"/>
            <a:r>
              <a:rPr lang="en-US" dirty="0"/>
              <a:t>Decreases the tax base: lowered property values, lack of investment into the community leading to…</a:t>
            </a:r>
          </a:p>
          <a:p>
            <a:pPr lvl="1"/>
            <a:r>
              <a:rPr lang="en-US" dirty="0"/>
              <a:t>Reduced Tax Revenue</a:t>
            </a:r>
          </a:p>
          <a:p>
            <a:pPr lvl="1"/>
            <a:r>
              <a:rPr lang="en-US" dirty="0"/>
              <a:t>Loss of money caused by “slum lords,” and those who profit from illegal activity. Costs the City through services, i.e., utilities, Code Enforcement, Sanitation, Etc.</a:t>
            </a:r>
          </a:p>
          <a:p>
            <a:pPr lvl="1"/>
            <a:r>
              <a:rPr lang="en-US" dirty="0"/>
              <a:t>Impair or halt sound growth</a:t>
            </a:r>
          </a:p>
          <a:p>
            <a:pPr lvl="1"/>
            <a:r>
              <a:rPr lang="en-US" dirty="0"/>
              <a:t>Delay housing accommodation</a:t>
            </a:r>
          </a:p>
          <a:p>
            <a:pPr lvl="1"/>
            <a:r>
              <a:rPr lang="en-US" dirty="0"/>
              <a:t>Worsen and prevent traffic hazard elimination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Areas that are a focal center of disease, for example, Knickerbocker Village in New York (the Lung Block/Tuberculosis)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Promote Juvenile Delinquency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Consumes excessive revenue through police, fire, accident, hospitalization, and other municipal services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C9A5B-67D8-3D1B-6CDB-93B6FC3D3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" r="7369"/>
          <a:stretch/>
        </p:blipFill>
        <p:spPr>
          <a:xfrm>
            <a:off x="0" y="0"/>
            <a:ext cx="9378892" cy="3087149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13105B06-C8EF-26FB-8371-9506399BCEA4}"/>
              </a:ext>
            </a:extLst>
          </p:cNvPr>
          <p:cNvSpPr txBox="1">
            <a:spLocks/>
          </p:cNvSpPr>
          <p:nvPr/>
        </p:nvSpPr>
        <p:spPr>
          <a:xfrm>
            <a:off x="-373660" y="3429000"/>
            <a:ext cx="10439400" cy="1175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Florida Statute 163.340 (9)</a:t>
            </a:r>
            <a:br>
              <a:rPr lang="en-US" sz="5400" dirty="0"/>
            </a:br>
            <a:r>
              <a:rPr lang="en-US" sz="5400" dirty="0"/>
              <a:t>Our Responsibilities as a CRA</a:t>
            </a:r>
          </a:p>
        </p:txBody>
      </p:sp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 as a CRA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17" y="2116567"/>
            <a:ext cx="5582064" cy="518457"/>
          </a:xfrm>
        </p:spPr>
        <p:txBody>
          <a:bodyPr/>
          <a:lstStyle/>
          <a:p>
            <a:r>
              <a:rPr lang="en-US" dirty="0"/>
              <a:t>F.S. 163.340(9) asserts as a CRA, we are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417" y="2526763"/>
            <a:ext cx="11520486" cy="36678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Eliminate and prevent the development or spread of slum and blight, or</a:t>
            </a:r>
          </a:p>
          <a:p>
            <a:r>
              <a:rPr lang="en-US" dirty="0"/>
              <a:t>Reduce and prevent crime, or</a:t>
            </a:r>
          </a:p>
          <a:p>
            <a:r>
              <a:rPr lang="en-US" dirty="0"/>
              <a:t>Promote affordable housing whether for rent or for sale, to residents of low (80% AMI*) or moderate (120%) income, including the elderly. This may include:</a:t>
            </a:r>
          </a:p>
          <a:p>
            <a:pPr lvl="1"/>
            <a:r>
              <a:rPr lang="en-US" dirty="0"/>
              <a:t>Slum clearance and redevelopment in a CRA </a:t>
            </a:r>
          </a:p>
          <a:p>
            <a:pPr lvl="1"/>
            <a:r>
              <a:rPr lang="en-US" dirty="0"/>
              <a:t>Incentivizing development in CRA areas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7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13105B06-C8EF-26FB-8371-9506399BCEA4}"/>
              </a:ext>
            </a:extLst>
          </p:cNvPr>
          <p:cNvSpPr txBox="1">
            <a:spLocks/>
          </p:cNvSpPr>
          <p:nvPr/>
        </p:nvSpPr>
        <p:spPr>
          <a:xfrm>
            <a:off x="-373660" y="3429000"/>
            <a:ext cx="10439400" cy="1175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Florida Statute 163.370 (2)</a:t>
            </a:r>
            <a:br>
              <a:rPr lang="en-US" sz="5400" dirty="0"/>
            </a:br>
            <a:r>
              <a:rPr lang="en-US" sz="5400" dirty="0"/>
              <a:t>How Do We Redevelop Our Community?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CC221-8362-25FA-BFAE-A3066F8D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77" y="258966"/>
            <a:ext cx="4048125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808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Do as a CRA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17" y="2116567"/>
            <a:ext cx="5582064" cy="518457"/>
          </a:xfrm>
        </p:spPr>
        <p:txBody>
          <a:bodyPr/>
          <a:lstStyle/>
          <a:p>
            <a:r>
              <a:rPr lang="en-US" dirty="0"/>
              <a:t>F.S. 163.370(2) asserts as a CRA, we can: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945" y="2192018"/>
            <a:ext cx="11520486" cy="43899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Contract work (purchase property)</a:t>
            </a:r>
          </a:p>
          <a:p>
            <a:r>
              <a:rPr lang="en-US" dirty="0"/>
              <a:t>Spread information about slum clearance and community redevelopment</a:t>
            </a:r>
          </a:p>
          <a:p>
            <a:r>
              <a:rPr lang="en-US" dirty="0"/>
              <a:t>Acquire, improve, hold, clear, prepare, and dispose of property at Fair value:</a:t>
            </a:r>
          </a:p>
          <a:p>
            <a:pPr lvl="1"/>
            <a:r>
              <a:rPr lang="en-US" dirty="0"/>
              <a:t>The statute defines acquire to mean purchase, lease, option, gift, grant, bequest, devise, or other voluntary methods of personal or real property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Demolish buildings and improvements, for example, Brownfield mitigation and projects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Plan, survey, appraise, study, rezone, close, and vacate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8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Do as a CRA, Continued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D4648-BB0C-A4B9-F081-EBC5A1F2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17" y="2116567"/>
            <a:ext cx="5582064" cy="518457"/>
          </a:xfrm>
        </p:spPr>
        <p:txBody>
          <a:bodyPr/>
          <a:lstStyle/>
          <a:p>
            <a:r>
              <a:rPr lang="en-US" dirty="0"/>
              <a:t>F.S. 163.370(2) asserts as a CRA, we can: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417" y="2192018"/>
            <a:ext cx="11520486" cy="43899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Mortgage, pledge, hypothecate (pledge money by law for a specific purpose) or encumber, or dispose of real property</a:t>
            </a:r>
          </a:p>
          <a:p>
            <a:r>
              <a:rPr lang="en-US" dirty="0"/>
              <a:t>Solicit RFPs for real parcel redevelopment contemplated by a CRA plan to be acquired for redevelopment purposes by the CRA pursuant to 163.380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Borrow money and apply for, and accept advances, loans, grants, contributions and any other form of assistance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Plan voluntary or compulsory (required by law, i.e., special magistrate orders, etc.,) repair and rehabilitation and improvements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/>
              <a:t>Plan enforcement of state and local land use and occupancy laws, codes, and regulations</a:t>
            </a:r>
          </a:p>
          <a:p>
            <a:pPr marL="228600" lvl="1">
              <a:spcBef>
                <a:spcPts val="1000"/>
              </a:spcBef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113</TotalTime>
  <Words>1059</Words>
  <Application>Microsoft Office PowerPoint</Application>
  <PresentationFormat>Widescreen</PresentationFormat>
  <Paragraphs>109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CRA Board Training</vt:lpstr>
      <vt:lpstr>Presenter: Dr. Jeff Burton FRA-RA, MPA</vt:lpstr>
      <vt:lpstr>Florida Statute 163.335 (1) Identifying Areas for  Redevelopment</vt:lpstr>
      <vt:lpstr>Defining Slum and Blight</vt:lpstr>
      <vt:lpstr>PowerPoint Presentation</vt:lpstr>
      <vt:lpstr>Our Role as a CRA</vt:lpstr>
      <vt:lpstr>PowerPoint Presentation</vt:lpstr>
      <vt:lpstr>What We Can Do as a CRA</vt:lpstr>
      <vt:lpstr>What We Can Do as a CRA, Continued</vt:lpstr>
      <vt:lpstr>What We Cannot Do as a CRA</vt:lpstr>
      <vt:lpstr>PowerPoint Presentation</vt:lpstr>
      <vt:lpstr>Statutes and Rules of Thumb Worth Noting</vt:lpstr>
      <vt:lpstr>Statutes and Rules of Thumb Worth Noting</vt:lpstr>
      <vt:lpstr>Statutes and Rules of Thumb, Worth Noting</vt:lpstr>
      <vt:lpstr>Statutes and Rules of Thumb, Worth Noting</vt:lpstr>
      <vt:lpstr>Thank you  for the Opportunity!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 Board Training</dc:title>
  <dc:creator>Christian Hardman</dc:creator>
  <cp:lastModifiedBy>Christian Hardman</cp:lastModifiedBy>
  <cp:revision>10</cp:revision>
  <cp:lastPrinted>2023-02-02T14:14:32Z</cp:lastPrinted>
  <dcterms:created xsi:type="dcterms:W3CDTF">2023-01-31T18:10:40Z</dcterms:created>
  <dcterms:modified xsi:type="dcterms:W3CDTF">2023-02-02T14:14:33Z</dcterms:modified>
</cp:coreProperties>
</file>